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5" r:id="rId3"/>
    <p:sldId id="263" r:id="rId4"/>
    <p:sldId id="257" r:id="rId5"/>
    <p:sldId id="262" r:id="rId6"/>
    <p:sldId id="260" r:id="rId7"/>
    <p:sldId id="256" r:id="rId8"/>
    <p:sldId id="266" r:id="rId9"/>
    <p:sldId id="268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F306-922D-4B13-831E-E1851D0F4EA0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F3E45-C631-4B92-A6CE-9DD12F380B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F306-922D-4B13-831E-E1851D0F4EA0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F3E45-C631-4B92-A6CE-9DD12F380B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F306-922D-4B13-831E-E1851D0F4EA0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F3E45-C631-4B92-A6CE-9DD12F380B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F306-922D-4B13-831E-E1851D0F4EA0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F3E45-C631-4B92-A6CE-9DD12F380B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F306-922D-4B13-831E-E1851D0F4EA0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F3E45-C631-4B92-A6CE-9DD12F380B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F306-922D-4B13-831E-E1851D0F4EA0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F3E45-C631-4B92-A6CE-9DD12F380B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F306-922D-4B13-831E-E1851D0F4EA0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F3E45-C631-4B92-A6CE-9DD12F380B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F306-922D-4B13-831E-E1851D0F4EA0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F3E45-C631-4B92-A6CE-9DD12F380B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F306-922D-4B13-831E-E1851D0F4EA0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F3E45-C631-4B92-A6CE-9DD12F380B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F306-922D-4B13-831E-E1851D0F4EA0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F3E45-C631-4B92-A6CE-9DD12F380B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F306-922D-4B13-831E-E1851D0F4EA0}" type="datetimeFigureOut">
              <a:rPr lang="en-US" smtClean="0"/>
              <a:t>2/17/2012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8F3E45-C631-4B92-A6CE-9DD12F380B3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88F3E45-C631-4B92-A6CE-9DD12F380B3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6E6F306-922D-4B13-831E-E1851D0F4EA0}" type="datetimeFigureOut">
              <a:rPr lang="en-US" smtClean="0"/>
              <a:t>2/17/2012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Our Mission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For College Council</a:t>
            </a:r>
          </a:p>
          <a:p>
            <a:endParaRPr lang="en-US" dirty="0"/>
          </a:p>
          <a:p>
            <a:r>
              <a:rPr lang="en-US" dirty="0" smtClean="0"/>
              <a:t>First Reading</a:t>
            </a:r>
          </a:p>
          <a:p>
            <a:r>
              <a:rPr lang="en-US" sz="1800" dirty="0" smtClean="0"/>
              <a:t>February 17, 2012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6216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Accreditation  Steering Team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2514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 Bill </a:t>
            </a:r>
            <a:r>
              <a:rPr lang="en-US" dirty="0" err="1" smtClean="0"/>
              <a:t>Briare</a:t>
            </a:r>
            <a:r>
              <a:rPr lang="en-US" dirty="0" smtClean="0"/>
              <a:t>  </a:t>
            </a:r>
          </a:p>
          <a:p>
            <a:r>
              <a:rPr lang="en-US" dirty="0" smtClean="0"/>
              <a:t> </a:t>
            </a:r>
            <a:r>
              <a:rPr lang="en-US" dirty="0"/>
              <a:t>Kim Carey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Tiffanie Clifford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Marsha Edwards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Kate Gray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Phillip King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Wes Locke</a:t>
            </a:r>
          </a:p>
          <a:p>
            <a:endParaRPr lang="en-US" dirty="0" smtClean="0"/>
          </a:p>
        </p:txBody>
      </p:sp>
      <p:sp>
        <p:nvSpPr>
          <p:cNvPr id="22" name="Content Placeholder 21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2514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Elizabeth </a:t>
            </a:r>
            <a:r>
              <a:rPr lang="en-US" dirty="0"/>
              <a:t>Lundy  </a:t>
            </a:r>
          </a:p>
          <a:p>
            <a:r>
              <a:rPr lang="en-US" dirty="0"/>
              <a:t>Terry Mackey </a:t>
            </a:r>
          </a:p>
          <a:p>
            <a:r>
              <a:rPr lang="en-US" dirty="0" smtClean="0"/>
              <a:t>Steffen </a:t>
            </a:r>
            <a:r>
              <a:rPr lang="en-US" dirty="0"/>
              <a:t>Moller  </a:t>
            </a:r>
          </a:p>
          <a:p>
            <a:r>
              <a:rPr lang="en-US" dirty="0" smtClean="0"/>
              <a:t>Sharon </a:t>
            </a:r>
            <a:r>
              <a:rPr lang="en-US" dirty="0"/>
              <a:t>Parker </a:t>
            </a:r>
          </a:p>
          <a:p>
            <a:r>
              <a:rPr lang="en-US" dirty="0" smtClean="0"/>
              <a:t>Tara </a:t>
            </a:r>
            <a:r>
              <a:rPr lang="en-US" dirty="0"/>
              <a:t>Sprehe </a:t>
            </a:r>
          </a:p>
          <a:p>
            <a:r>
              <a:rPr lang="en-US" dirty="0" smtClean="0"/>
              <a:t>Bill Waters</a:t>
            </a:r>
          </a:p>
        </p:txBody>
      </p:sp>
      <p:sp>
        <p:nvSpPr>
          <p:cNvPr id="23" name="Title 3"/>
          <p:cNvSpPr txBox="1">
            <a:spLocks/>
          </p:cNvSpPr>
          <p:nvPr/>
        </p:nvSpPr>
        <p:spPr>
          <a:xfrm>
            <a:off x="-76200" y="396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i="1" dirty="0" smtClean="0"/>
              <a:t>With special thanks to</a:t>
            </a:r>
            <a:endParaRPr lang="en-US" sz="4000" i="1" dirty="0"/>
          </a:p>
        </p:txBody>
      </p:sp>
      <p:sp>
        <p:nvSpPr>
          <p:cNvPr id="24" name="Content Placeholder 4"/>
          <p:cNvSpPr txBox="1">
            <a:spLocks/>
          </p:cNvSpPr>
          <p:nvPr/>
        </p:nvSpPr>
        <p:spPr>
          <a:xfrm>
            <a:off x="563880" y="4953000"/>
            <a:ext cx="4038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 Janet Paulson  </a:t>
            </a:r>
          </a:p>
        </p:txBody>
      </p:sp>
      <p:sp>
        <p:nvSpPr>
          <p:cNvPr id="25" name="Content Placeholder 21"/>
          <p:cNvSpPr txBox="1">
            <a:spLocks/>
          </p:cNvSpPr>
          <p:nvPr/>
        </p:nvSpPr>
        <p:spPr>
          <a:xfrm>
            <a:off x="4754880" y="4953000"/>
            <a:ext cx="4038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 </a:t>
            </a:r>
            <a:r>
              <a:rPr lang="en-US" dirty="0" err="1" smtClean="0"/>
              <a:t>Lenda</a:t>
            </a:r>
            <a:r>
              <a:rPr lang="en-US" dirty="0" smtClean="0"/>
              <a:t> Black</a:t>
            </a:r>
          </a:p>
        </p:txBody>
      </p:sp>
    </p:spTree>
    <p:extLst>
      <p:ext uri="{BB962C8B-B14F-4D97-AF65-F5344CB8AC3E}">
        <p14:creationId xmlns:p14="http://schemas.microsoft.com/office/powerpoint/2010/main" val="96409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 identified by NWCCU evaluators</a:t>
            </a:r>
          </a:p>
          <a:p>
            <a:r>
              <a:rPr lang="en-US" dirty="0" smtClean="0"/>
              <a:t>Current Mission Statement language</a:t>
            </a:r>
          </a:p>
          <a:p>
            <a:r>
              <a:rPr lang="en-US" dirty="0" smtClean="0"/>
              <a:t>Recommendation</a:t>
            </a:r>
          </a:p>
          <a:p>
            <a:r>
              <a:rPr lang="en-US" dirty="0" smtClean="0"/>
              <a:t>Accreditation Steering Committee contacts</a:t>
            </a:r>
          </a:p>
        </p:txBody>
      </p:sp>
    </p:spTree>
    <p:extLst>
      <p:ext uri="{BB962C8B-B14F-4D97-AF65-F5344CB8AC3E}">
        <p14:creationId xmlns:p14="http://schemas.microsoft.com/office/powerpoint/2010/main" val="94481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From the </a:t>
            </a:r>
            <a:r>
              <a:rPr lang="en-US" sz="4000" dirty="0"/>
              <a:t>Year One Peer Evaluation </a:t>
            </a:r>
            <a:r>
              <a:rPr lang="en-US" sz="4000" dirty="0" smtClean="0"/>
              <a:t>Report: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457200" y="2274838"/>
            <a:ext cx="7620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/>
              <a:t>“The </a:t>
            </a:r>
            <a:r>
              <a:rPr lang="en-US" sz="2400" i="1" dirty="0"/>
              <a:t>Evaluation Committee recommends that Clackamas Community College clarify </a:t>
            </a:r>
            <a:r>
              <a:rPr lang="en-US" sz="2400" i="1" dirty="0" smtClean="0"/>
              <a:t>the various </a:t>
            </a:r>
            <a:r>
              <a:rPr lang="en-US" sz="2400" i="1" dirty="0"/>
              <a:t>statements of mission in order that the specific mission of the college may </a:t>
            </a:r>
            <a:r>
              <a:rPr lang="en-US" sz="2400" i="1" dirty="0" smtClean="0"/>
              <a:t>be generally </a:t>
            </a:r>
            <a:r>
              <a:rPr lang="en-US" sz="2400" i="1" dirty="0"/>
              <a:t>understood by its community; in addition, the college should clarify how </a:t>
            </a:r>
            <a:r>
              <a:rPr lang="en-US" sz="2400" i="1" dirty="0" smtClean="0"/>
              <a:t>the Core </a:t>
            </a:r>
            <a:r>
              <a:rPr lang="en-US" sz="2400" i="1" dirty="0"/>
              <a:t>Theme objectives match up with the fundamental elements of the mission. (1.A.1</a:t>
            </a:r>
            <a:r>
              <a:rPr lang="en-US" sz="2400" i="1" dirty="0" smtClean="0"/>
              <a:t>)”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70359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Our Year 1 Report – Mission: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762000" y="2362200"/>
            <a:ext cx="7086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/>
              <a:t>b) Standard 1A Mission: </a:t>
            </a:r>
            <a:endParaRPr lang="en-US" sz="2400" b="1" u="sng" dirty="0" smtClean="0"/>
          </a:p>
          <a:p>
            <a:endParaRPr lang="en-US" sz="2400" dirty="0"/>
          </a:p>
          <a:p>
            <a:r>
              <a:rPr lang="en-US" sz="2400" i="1" dirty="0"/>
              <a:t>To serve the people of the college district with quality education and training opportunities that are accessible to all students, adaptable to changing needs, and accountable to the community we serve.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543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Visions to Reality - Mission Summary: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90600" y="2362200"/>
            <a:ext cx="7543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0" i="0" u="none" strike="noStrike" baseline="0" dirty="0" smtClean="0">
                <a:solidFill>
                  <a:srgbClr val="221E1F"/>
                </a:solidFill>
                <a:latin typeface="MyriaMM"/>
              </a:rPr>
              <a:t>our </a:t>
            </a:r>
            <a:r>
              <a:rPr lang="en-US" sz="7200" b="0" i="0" u="none" strike="noStrike" baseline="0" dirty="0" smtClean="0">
                <a:solidFill>
                  <a:srgbClr val="017D6E"/>
                </a:solidFill>
                <a:latin typeface="MyriaMM"/>
              </a:rPr>
              <a:t>mission</a:t>
            </a:r>
          </a:p>
          <a:p>
            <a:r>
              <a:rPr lang="en-US" b="0" i="0" u="none" strike="noStrike" baseline="0" dirty="0" smtClean="0">
                <a:solidFill>
                  <a:srgbClr val="221E1F"/>
                </a:solidFill>
                <a:latin typeface="MyriaMM"/>
              </a:rPr>
              <a:t>To serve the people of the college district with quality education and training opportunities that are accessible to all students, adaptable to changing needs, and accountable to the community we serve.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90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1512570"/>
            <a:ext cx="396240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0" i="0" u="none" strike="noStrike" baseline="0" dirty="0" smtClean="0">
                <a:solidFill>
                  <a:srgbClr val="017D6E"/>
                </a:solidFill>
                <a:latin typeface="MyriaMM"/>
              </a:rPr>
              <a:t>mission</a:t>
            </a:r>
          </a:p>
          <a:p>
            <a:r>
              <a:rPr lang="en-US" sz="1400" b="0" i="0" u="none" strike="noStrike" baseline="0" dirty="0" smtClean="0">
                <a:solidFill>
                  <a:srgbClr val="211D1E"/>
                </a:solidFill>
                <a:latin typeface="MyriaMM"/>
              </a:rPr>
              <a:t>The mission of Clackamas Community College is to serve the people of the college district with quality education and training opportunities:</a:t>
            </a:r>
          </a:p>
          <a:p>
            <a:endParaRPr lang="en-US" sz="1400" b="0" i="0" u="none" strike="noStrike" baseline="0" dirty="0" smtClean="0">
              <a:solidFill>
                <a:srgbClr val="211D1E"/>
              </a:solidFill>
              <a:latin typeface="MyriaMM"/>
            </a:endParaRPr>
          </a:p>
          <a:p>
            <a:r>
              <a:rPr lang="en-US" sz="1400" b="0" i="0" u="none" strike="noStrike" baseline="0" dirty="0" smtClean="0">
                <a:solidFill>
                  <a:srgbClr val="211D1E"/>
                </a:solidFill>
                <a:latin typeface="MyriaMM"/>
              </a:rPr>
              <a:t>• as a two-year college accredited by the </a:t>
            </a: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MyriaMM"/>
              </a:rPr>
              <a:t>N</a:t>
            </a:r>
            <a:r>
              <a:rPr lang="en-US" sz="1400" b="0" i="0" u="none" strike="noStrike" baseline="0" dirty="0" smtClean="0">
                <a:solidFill>
                  <a:srgbClr val="211D1E"/>
                </a:solidFill>
                <a:latin typeface="MyriaMM"/>
              </a:rPr>
              <a:t>orthwest </a:t>
            </a: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MyriaMM"/>
              </a:rPr>
              <a:t>A</a:t>
            </a:r>
            <a:r>
              <a:rPr lang="en-US" sz="1400" b="0" i="0" u="none" strike="noStrike" baseline="0" dirty="0" smtClean="0">
                <a:solidFill>
                  <a:srgbClr val="211D1E"/>
                </a:solidFill>
                <a:latin typeface="MyriaMM"/>
              </a:rPr>
              <a:t>ssociation of </a:t>
            </a: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MyriaMM"/>
              </a:rPr>
              <a:t>S</a:t>
            </a:r>
            <a:r>
              <a:rPr lang="en-US" sz="1400" b="0" i="0" u="none" strike="noStrike" baseline="0" dirty="0" smtClean="0">
                <a:solidFill>
                  <a:srgbClr val="211D1E"/>
                </a:solidFill>
                <a:latin typeface="MyriaMM"/>
              </a:rPr>
              <a:t>chools and Colleges</a:t>
            </a:r>
          </a:p>
          <a:p>
            <a:endParaRPr lang="en-US" sz="1400" b="0" i="0" u="none" strike="noStrike" baseline="0" dirty="0" smtClean="0">
              <a:solidFill>
                <a:srgbClr val="211D1E"/>
              </a:solidFill>
              <a:latin typeface="MyriaMM"/>
            </a:endParaRPr>
          </a:p>
          <a:p>
            <a:r>
              <a:rPr lang="en-US" sz="1400" b="0" i="0" u="none" strike="noStrike" baseline="0" dirty="0" smtClean="0">
                <a:solidFill>
                  <a:srgbClr val="211D1E"/>
                </a:solidFill>
                <a:latin typeface="MyriaMM"/>
              </a:rPr>
              <a:t>• as a publicly supported, community-based organization, governed by a locally elected Board of </a:t>
            </a:r>
            <a:r>
              <a:rPr lang="en-US" sz="1400" b="0" i="0" u="none" strike="noStrike" baseline="0" dirty="0" smtClean="0">
                <a:solidFill>
                  <a:srgbClr val="000000"/>
                </a:solidFill>
                <a:latin typeface="MyriaMM"/>
              </a:rPr>
              <a:t>E</a:t>
            </a:r>
            <a:r>
              <a:rPr lang="en-US" sz="1400" b="0" i="0" u="none" strike="noStrike" baseline="0" dirty="0" smtClean="0">
                <a:solidFill>
                  <a:srgbClr val="211D1E"/>
                </a:solidFill>
                <a:latin typeface="MyriaMM"/>
              </a:rPr>
              <a:t>ducation</a:t>
            </a:r>
          </a:p>
          <a:p>
            <a:endParaRPr lang="en-US" sz="1400" b="0" i="0" u="none" strike="noStrike" baseline="0" dirty="0" smtClean="0">
              <a:solidFill>
                <a:srgbClr val="211D1E"/>
              </a:solidFill>
              <a:latin typeface="MyriaMM"/>
            </a:endParaRPr>
          </a:p>
          <a:p>
            <a:r>
              <a:rPr lang="en-US" sz="1400" b="0" i="0" u="none" strike="noStrike" baseline="0" dirty="0" smtClean="0">
                <a:solidFill>
                  <a:srgbClr val="211D1E"/>
                </a:solidFill>
                <a:latin typeface="MyriaMM"/>
              </a:rPr>
              <a:t>• through programs and courses in professional-technical, liberal arts and sciences (college transfer), basic skills, adult interest, and custom-designed courses and support services</a:t>
            </a:r>
          </a:p>
          <a:p>
            <a:endParaRPr lang="en-US" sz="1400" b="0" i="0" u="none" strike="noStrike" baseline="0" dirty="0" smtClean="0">
              <a:solidFill>
                <a:srgbClr val="211D1E"/>
              </a:solidFill>
              <a:latin typeface="MyriaMM"/>
            </a:endParaRPr>
          </a:p>
          <a:p>
            <a:r>
              <a:rPr lang="en-US" sz="1400" b="0" i="0" u="none" strike="noStrike" baseline="0" dirty="0" smtClean="0">
                <a:solidFill>
                  <a:srgbClr val="211D1E"/>
                </a:solidFill>
                <a:latin typeface="MyriaMM"/>
              </a:rPr>
              <a:t>• within available resources from student tuition and fees, local property taxes, state funds, and additional resource development activities (i.e., state and federal grants, individual and corporate gifts, etc.).</a:t>
            </a:r>
            <a:endParaRPr lang="en-US" sz="1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Visions to Reality - Mission Statement: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343400" y="1512570"/>
            <a:ext cx="4572000" cy="13542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b="0" i="0" u="none" strike="noStrike" baseline="0" dirty="0" smtClean="0">
                <a:solidFill>
                  <a:srgbClr val="017D6E"/>
                </a:solidFill>
                <a:latin typeface="MyriaMM"/>
              </a:rPr>
              <a:t>philosophy</a:t>
            </a:r>
          </a:p>
          <a:p>
            <a:r>
              <a:rPr lang="en-US" sz="1400" b="0" i="0" u="none" strike="noStrike" baseline="0" dirty="0" smtClean="0">
                <a:solidFill>
                  <a:srgbClr val="211D1E"/>
                </a:solidFill>
                <a:latin typeface="MyriaMM"/>
              </a:rPr>
              <a:t>The college’s mission is implemented with a commitment to being accessible, adaptable, and accountable.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8302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371600"/>
            <a:ext cx="7543800" cy="426719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CCC Website - About Us: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91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Accreditation Steering Committee Recommendations: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Consistently </a:t>
            </a:r>
            <a:r>
              <a:rPr lang="en-US" dirty="0" smtClean="0"/>
              <a:t>use and display </a:t>
            </a:r>
            <a:r>
              <a:rPr lang="en-US" dirty="0"/>
              <a:t>the </a:t>
            </a:r>
            <a:r>
              <a:rPr lang="en-US" dirty="0" smtClean="0"/>
              <a:t>Year One Report mission statement:</a:t>
            </a:r>
          </a:p>
          <a:p>
            <a:pPr lvl="1"/>
            <a:r>
              <a:rPr lang="en-US" dirty="0" smtClean="0">
                <a:solidFill>
                  <a:srgbClr val="221E1F"/>
                </a:solidFill>
                <a:latin typeface="MyriaMM"/>
              </a:rPr>
              <a:t>“To </a:t>
            </a:r>
            <a:r>
              <a:rPr lang="en-US" dirty="0">
                <a:solidFill>
                  <a:srgbClr val="221E1F"/>
                </a:solidFill>
                <a:latin typeface="MyriaMM"/>
              </a:rPr>
              <a:t>serve the people of the college district with quality education and training opportunities that are accessible to all students, adaptable to changing needs, and accountable to the community we serve</a:t>
            </a:r>
            <a:r>
              <a:rPr lang="en-US" dirty="0" smtClean="0">
                <a:solidFill>
                  <a:srgbClr val="221E1F"/>
                </a:solidFill>
                <a:latin typeface="MyriaMM"/>
              </a:rPr>
              <a:t>.</a:t>
            </a:r>
            <a:r>
              <a:rPr lang="en-US" dirty="0" smtClean="0"/>
              <a:t>” </a:t>
            </a:r>
          </a:p>
          <a:p>
            <a:r>
              <a:rPr lang="en-US" dirty="0" smtClean="0"/>
              <a:t>Modify the </a:t>
            </a:r>
            <a:r>
              <a:rPr lang="en-US" b="1" i="1" dirty="0" smtClean="0"/>
              <a:t>About Us </a:t>
            </a:r>
            <a:r>
              <a:rPr lang="en-US" dirty="0" smtClean="0"/>
              <a:t>web page to clarify the mission statement</a:t>
            </a:r>
          </a:p>
          <a:p>
            <a:r>
              <a:rPr lang="en-US" dirty="0"/>
              <a:t>Modify the </a:t>
            </a:r>
            <a:r>
              <a:rPr lang="en-US" b="1" i="1" dirty="0"/>
              <a:t>Visions To Reality</a:t>
            </a:r>
            <a:r>
              <a:rPr lang="en-US" dirty="0"/>
              <a:t> Mission page</a:t>
            </a:r>
          </a:p>
          <a:p>
            <a:r>
              <a:rPr lang="en-US" dirty="0" smtClean="0"/>
              <a:t>Modify the </a:t>
            </a:r>
            <a:r>
              <a:rPr lang="en-US" b="1" i="1" dirty="0" smtClean="0"/>
              <a:t>Catalog</a:t>
            </a:r>
            <a:r>
              <a:rPr lang="en-US" dirty="0" smtClean="0"/>
              <a:t> “Mission” page to match the changes to Visions to Reality</a:t>
            </a:r>
          </a:p>
          <a:p>
            <a:r>
              <a:rPr lang="en-US" dirty="0" smtClean="0"/>
              <a:t>Replace the banyan tree “Mission Statement” </a:t>
            </a:r>
            <a:r>
              <a:rPr lang="en-US" b="1" i="1" dirty="0" smtClean="0"/>
              <a:t>posters</a:t>
            </a:r>
            <a:r>
              <a:rPr lang="en-US" dirty="0" smtClean="0"/>
              <a:t> on campus with updated language (approximately $21 per poster)</a:t>
            </a:r>
          </a:p>
          <a:p>
            <a:endParaRPr lang="en-US" dirty="0" smtClean="0"/>
          </a:p>
          <a:p>
            <a:r>
              <a:rPr lang="en-US" i="1" dirty="0" smtClean="0"/>
              <a:t>See the proposed changes in the handout. . . 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4342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Us</a:t>
            </a:r>
          </a:p>
          <a:p>
            <a:r>
              <a:rPr lang="en-US" dirty="0" smtClean="0"/>
              <a:t>Visions to Reality</a:t>
            </a:r>
          </a:p>
          <a:p>
            <a:r>
              <a:rPr lang="en-US" dirty="0" smtClean="0"/>
              <a:t>Posters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87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339</TotalTime>
  <Words>500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Our Mission</vt:lpstr>
      <vt:lpstr>Agenda </vt:lpstr>
      <vt:lpstr>From the Year One Peer Evaluation Report:</vt:lpstr>
      <vt:lpstr>Our Year 1 Report – Mission:</vt:lpstr>
      <vt:lpstr>Visions to Reality - Mission Summary:</vt:lpstr>
      <vt:lpstr>Visions to Reality - Mission Statement:</vt:lpstr>
      <vt:lpstr>CCC Website - About Us:</vt:lpstr>
      <vt:lpstr>Accreditation Steering Committee Recommendations:</vt:lpstr>
      <vt:lpstr>Examples</vt:lpstr>
      <vt:lpstr>Accreditation  Steering Team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CCC Website: About Us</dc:title>
  <dc:creator>Bill Waters</dc:creator>
  <cp:lastModifiedBy>Bill Waters</cp:lastModifiedBy>
  <cp:revision>16</cp:revision>
  <dcterms:created xsi:type="dcterms:W3CDTF">2012-01-10T18:19:30Z</dcterms:created>
  <dcterms:modified xsi:type="dcterms:W3CDTF">2012-02-17T19:28:30Z</dcterms:modified>
</cp:coreProperties>
</file>